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25BE17BF-4642-4148-935C-2A22B6B9E18A}">
  <a:tblStyle styleId="{25BE17BF-4642-4148-935C-2A22B6B9E18A}" styleName="Table_0">
    <a:wholeTbl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insideV>
        </a:tcBdr>
      </a:tcStyle>
    </a:wholeTb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Shape 11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Shape 12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Shape 12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Shape 13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Shape 14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Shape 9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00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0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0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0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0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0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0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sentation_bg_TheIncrementalView.jpg" id="54" name="Shape 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5" name="Shape 1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16" name="Shape 1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47705"/>
            <a:ext cx="9144003" cy="4648091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Shape 117"/>
          <p:cNvSpPr txBox="1"/>
          <p:nvPr>
            <p:ph idx="1" type="body"/>
          </p:nvPr>
        </p:nvSpPr>
        <p:spPr>
          <a:xfrm>
            <a:off x="1774475" y="1338000"/>
            <a:ext cx="6231000" cy="2355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Stretch.</a:t>
            </a:r>
          </a:p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This is where the discipline from practice pays off. Stick with the plan. We know it hurts.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3" name="Shape 1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24" name="Shape 1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47705"/>
            <a:ext cx="9144003" cy="4648091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Shape 125"/>
          <p:cNvSpPr txBox="1"/>
          <p:nvPr>
            <p:ph idx="1" type="body"/>
          </p:nvPr>
        </p:nvSpPr>
        <p:spPr>
          <a:xfrm>
            <a:off x="1774475" y="1414200"/>
            <a:ext cx="6141000" cy="2355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Hurdle 8.</a:t>
            </a:r>
          </a:p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Come off of this hurdle hard (we practice accelerating off of this hurdle a lot).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1" name="Shape 1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32" name="Shape 1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47705"/>
            <a:ext cx="9144003" cy="4648091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Shape 133"/>
          <p:cNvSpPr txBox="1"/>
          <p:nvPr>
            <p:ph idx="1" type="body"/>
          </p:nvPr>
        </p:nvSpPr>
        <p:spPr>
          <a:xfrm>
            <a:off x="1774475" y="1414200"/>
            <a:ext cx="6141000" cy="2355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Finish.</a:t>
            </a:r>
          </a:p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We never train to the finish line. Our target is the end of the exchange zone.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99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/>
          <p:nvPr>
            <p:ph type="title"/>
          </p:nvPr>
        </p:nvSpPr>
        <p:spPr>
          <a:xfrm>
            <a:off x="311700" y="0"/>
            <a:ext cx="8520600" cy="1017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6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You Are The Expert</a:t>
            </a:r>
          </a:p>
        </p:txBody>
      </p:sp>
      <p:sp>
        <p:nvSpPr>
          <p:cNvPr id="139" name="Shape 139"/>
          <p:cNvSpPr txBox="1"/>
          <p:nvPr>
            <p:ph idx="1" type="body"/>
          </p:nvPr>
        </p:nvSpPr>
        <p:spPr>
          <a:xfrm>
            <a:off x="311700" y="1152475"/>
            <a:ext cx="8520600" cy="3729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 two of our hurdlers are the same. Our strategy should not be a one-size-fits-all approach. </a:t>
            </a:r>
          </a:p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6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Our athletes deserve our best.</a:t>
            </a:r>
          </a:p>
          <a:p>
            <a: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6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sentation_end_TheIncrementalView.jpg" id="144" name="Shape 1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idx="1" type="body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</p:spPr>
        <p:txBody>
          <a:bodyPr anchorCtr="0" anchor="t" bIns="91425" lIns="91425" rIns="91425" tIns="91425">
            <a:no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"Self-perception of high expertise increases closed-mindedness."</a:t>
            </a:r>
          </a:p>
          <a:p>
            <a: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- Victor Ottatia, Loyola University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algn="ctr">
              <a:spcBef>
                <a:spcPts val="0"/>
              </a:spcBef>
              <a:buNone/>
            </a:pPr>
            <a:r>
              <a:rPr i="1" lang="en" sz="2400">
                <a:solidFill>
                  <a:srgbClr val="FF0000"/>
                </a:solidFill>
              </a:rPr>
              <a:t>(AKA: I already know it all)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99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/>
          <p:nvPr>
            <p:ph type="title"/>
          </p:nvPr>
        </p:nvSpPr>
        <p:spPr>
          <a:xfrm>
            <a:off x="311700" y="0"/>
            <a:ext cx="8520600" cy="1017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b="1" lang="en" sz="6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You Are The Expert</a:t>
            </a:r>
          </a:p>
        </p:txBody>
      </p:sp>
      <p:sp>
        <p:nvSpPr>
          <p:cNvPr id="65" name="Shape 65"/>
          <p:cNvSpPr txBox="1"/>
          <p:nvPr>
            <p:ph idx="1" type="body"/>
          </p:nvPr>
        </p:nvSpPr>
        <p:spPr>
          <a:xfrm>
            <a:off x="311700" y="1152475"/>
            <a:ext cx="8520600" cy="3745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Your 300m Hurdle strategy ultimately depends on your conditions. Your athlete, your season, your experience and your goals.</a:t>
            </a:r>
            <a:br>
              <a:rPr lang="en" sz="4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073763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/>
          <p:nvPr>
            <p:ph type="title"/>
          </p:nvPr>
        </p:nvSpPr>
        <p:spPr>
          <a:xfrm>
            <a:off x="311700" y="76200"/>
            <a:ext cx="8520600" cy="1017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6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What are the Strategies?</a:t>
            </a:r>
          </a:p>
        </p:txBody>
      </p:sp>
      <p:graphicFrame>
        <p:nvGraphicFramePr>
          <p:cNvPr id="71" name="Shape 71"/>
          <p:cNvGraphicFramePr/>
          <p:nvPr/>
        </p:nvGraphicFramePr>
        <p:xfrm>
          <a:off x="402935" y="131390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{25BE17BF-4642-4148-935C-2A22B6B9E18A}</a:tableStyleId>
              </a:tblPr>
              <a:tblGrid>
                <a:gridCol w="2785075"/>
                <a:gridCol w="2785075"/>
                <a:gridCol w="2785075"/>
              </a:tblGrid>
              <a:tr h="861125"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t/>
                      </a:r>
                      <a:endParaRPr sz="3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36666"/>
                        <a:buFont typeface="Arial"/>
                        <a:buNone/>
                      </a:pPr>
                      <a:r>
                        <a:rPr lang="en" sz="300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Short Term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36666"/>
                        <a:buFont typeface="Arial"/>
                        <a:buNone/>
                      </a:pPr>
                      <a:r>
                        <a:rPr lang="en" sz="300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Long Term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861125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36666"/>
                        <a:buFont typeface="Arial"/>
                        <a:buNone/>
                      </a:pPr>
                      <a:r>
                        <a:rPr lang="en" sz="300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Mathematic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3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STM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38761D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3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LTM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6AA84F"/>
                    </a:solidFill>
                  </a:tcPr>
                </a:tc>
              </a:tr>
              <a:tr h="861125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36666"/>
                        <a:buFont typeface="Arial"/>
                        <a:buNone/>
                      </a:pPr>
                      <a:r>
                        <a:rPr lang="en" sz="300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Alternating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3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STA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3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LTA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FFF99"/>
                    </a:solidFill>
                  </a:tcPr>
                </a:tc>
              </a:tr>
              <a:tr h="861125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36666"/>
                        <a:buFont typeface="Arial"/>
                        <a:buNone/>
                      </a:pPr>
                      <a:r>
                        <a:rPr lang="en" sz="300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Disastrous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3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STD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3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LTD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F66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073763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/>
          <p:nvPr>
            <p:ph type="title"/>
          </p:nvPr>
        </p:nvSpPr>
        <p:spPr>
          <a:xfrm>
            <a:off x="311700" y="76200"/>
            <a:ext cx="8520600" cy="1017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54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The “Coach Scott” Approach</a:t>
            </a:r>
          </a:p>
        </p:txBody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x="311700" y="1414200"/>
            <a:ext cx="8520600" cy="33123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This is how I do it now. It is not how I have always done it, and it will likely not be how I always do it. We learn, grow, and improve.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84" name="Shape 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46051"/>
            <a:ext cx="9144003" cy="4651399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Shape 85"/>
          <p:cNvSpPr txBox="1"/>
          <p:nvPr>
            <p:ph idx="1" type="body"/>
          </p:nvPr>
        </p:nvSpPr>
        <p:spPr>
          <a:xfrm>
            <a:off x="1774475" y="1338000"/>
            <a:ext cx="6141000" cy="2355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Start.</a:t>
            </a:r>
          </a:p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Be a sprinter to the timed touchdown.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1" name="Shape 9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92" name="Shape 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46051"/>
            <a:ext cx="9144003" cy="4651399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Shape 93"/>
          <p:cNvSpPr txBox="1"/>
          <p:nvPr>
            <p:ph idx="1" type="body"/>
          </p:nvPr>
        </p:nvSpPr>
        <p:spPr>
          <a:xfrm>
            <a:off x="1774475" y="1338000"/>
            <a:ext cx="6141000" cy="2355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Tempo.</a:t>
            </a:r>
          </a:p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Establish goal stride pattern, at planned tempo.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9" name="Shape 9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00" name="Shape 1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47705"/>
            <a:ext cx="9144003" cy="4648091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Shape 101"/>
          <p:cNvSpPr txBox="1"/>
          <p:nvPr>
            <p:ph idx="1" type="body"/>
          </p:nvPr>
        </p:nvSpPr>
        <p:spPr>
          <a:xfrm>
            <a:off x="1774475" y="1338000"/>
            <a:ext cx="6141000" cy="2355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Turn.</a:t>
            </a:r>
          </a:p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Attack the turn, on the inside, maintaining goal stride pattern.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7" name="Shape 10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08" name="Shape 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47705"/>
            <a:ext cx="9144003" cy="4648091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Shape 109"/>
          <p:cNvSpPr txBox="1"/>
          <p:nvPr>
            <p:ph idx="1" type="body"/>
          </p:nvPr>
        </p:nvSpPr>
        <p:spPr>
          <a:xfrm>
            <a:off x="1774475" y="1338000"/>
            <a:ext cx="6141000" cy="2355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Ugly Hurdle.</a:t>
            </a:r>
          </a:p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Stay in attack, on inside of lane. If an adjustment is needed, this is usually the alternate leg.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