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strictFirstAndLastChars="0" saveSubsetFonts="1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slide" Target="slides/slide25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" name="Shape 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Shape 5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Shape 10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hape 11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Shape 11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Shape 11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Shape 12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Shape 13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Shape 13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Shape 14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Shape 15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Shape 15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Shape 15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Shape 16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Shape 5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" name="Shape 17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Shape 175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Shape 17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Shape 18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Shape 189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Shape 19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Shape 19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Shape 19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hape 205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Shape 20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Shape 21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2" name="Shape 21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Annual Plan, Annual Plan, Annual Plan</a:t>
            </a: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Shape 21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" name="Shape 21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Shape 6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Shape 6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Shape 7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Shape 8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Shape 8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Shape 9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Shape 10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 algn="ctr">
              <a:spcBef>
                <a:spcPts val="0"/>
              </a:spcBef>
              <a:buSzPct val="100000"/>
              <a:defRPr sz="5200"/>
            </a:lvl1pPr>
            <a:lvl2pPr lvl="1" algn="ctr">
              <a:spcBef>
                <a:spcPts val="0"/>
              </a:spcBef>
              <a:buSzPct val="100000"/>
              <a:defRPr sz="5200"/>
            </a:lvl2pPr>
            <a:lvl3pPr lvl="2" algn="ctr">
              <a:spcBef>
                <a:spcPts val="0"/>
              </a:spcBef>
              <a:buSzPct val="100000"/>
              <a:defRPr sz="5200"/>
            </a:lvl3pPr>
            <a:lvl4pPr lvl="3" algn="ctr">
              <a:spcBef>
                <a:spcPts val="0"/>
              </a:spcBef>
              <a:buSzPct val="100000"/>
              <a:defRPr sz="5200"/>
            </a:lvl4pPr>
            <a:lvl5pPr lvl="4" algn="ctr">
              <a:spcBef>
                <a:spcPts val="0"/>
              </a:spcBef>
              <a:buSzPct val="100000"/>
              <a:defRPr sz="5200"/>
            </a:lvl5pPr>
            <a:lvl6pPr lvl="5" algn="ctr">
              <a:spcBef>
                <a:spcPts val="0"/>
              </a:spcBef>
              <a:buSzPct val="100000"/>
              <a:defRPr sz="5200"/>
            </a:lvl6pPr>
            <a:lvl7pPr lvl="6" algn="ctr">
              <a:spcBef>
                <a:spcPts val="0"/>
              </a:spcBef>
              <a:buSzPct val="100000"/>
              <a:defRPr sz="5200"/>
            </a:lvl7pPr>
            <a:lvl8pPr lvl="7" algn="ctr">
              <a:spcBef>
                <a:spcPts val="0"/>
              </a:spcBef>
              <a:buSzPct val="100000"/>
              <a:defRPr sz="5200"/>
            </a:lvl8pPr>
            <a:lvl9pPr lvl="8" algn="ctr">
              <a:spcBef>
                <a:spcPts val="0"/>
              </a:spcBef>
              <a:buSzPct val="100000"/>
              <a:defRPr sz="5200"/>
            </a:lvl9pPr>
          </a:lstStyle>
          <a:p/>
        </p:txBody>
      </p:sp>
      <p:sp>
        <p:nvSpPr>
          <p:cNvPr id="11" name="Shape 11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9pPr>
          </a:lstStyle>
          <a:p/>
        </p:txBody>
      </p:sp>
      <p:sp>
        <p:nvSpPr>
          <p:cNvPr id="12" name="Shape 12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Big 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/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 algn="ctr">
              <a:spcBef>
                <a:spcPts val="0"/>
              </a:spcBef>
              <a:buSzPct val="100000"/>
              <a:defRPr sz="12000"/>
            </a:lvl1pPr>
            <a:lvl2pPr lvl="1" algn="ctr">
              <a:spcBef>
                <a:spcPts val="0"/>
              </a:spcBef>
              <a:buSzPct val="100000"/>
              <a:defRPr sz="12000"/>
            </a:lvl2pPr>
            <a:lvl3pPr lvl="2" algn="ctr">
              <a:spcBef>
                <a:spcPts val="0"/>
              </a:spcBef>
              <a:buSzPct val="100000"/>
              <a:defRPr sz="12000"/>
            </a:lvl3pPr>
            <a:lvl4pPr lvl="3" algn="ctr">
              <a:spcBef>
                <a:spcPts val="0"/>
              </a:spcBef>
              <a:buSzPct val="100000"/>
              <a:defRPr sz="12000"/>
            </a:lvl4pPr>
            <a:lvl5pPr lvl="4" algn="ctr">
              <a:spcBef>
                <a:spcPts val="0"/>
              </a:spcBef>
              <a:buSzPct val="100000"/>
              <a:defRPr sz="12000"/>
            </a:lvl5pPr>
            <a:lvl6pPr lvl="5" algn="ctr">
              <a:spcBef>
                <a:spcPts val="0"/>
              </a:spcBef>
              <a:buSzPct val="100000"/>
              <a:defRPr sz="12000"/>
            </a:lvl6pPr>
            <a:lvl7pPr lvl="6" algn="ctr">
              <a:spcBef>
                <a:spcPts val="0"/>
              </a:spcBef>
              <a:buSzPct val="100000"/>
              <a:defRPr sz="12000"/>
            </a:lvl7pPr>
            <a:lvl8pPr lvl="7" algn="ctr">
              <a:spcBef>
                <a:spcPts val="0"/>
              </a:spcBef>
              <a:buSzPct val="100000"/>
              <a:defRPr sz="12000"/>
            </a:lvl8pPr>
            <a:lvl9pPr lvl="8" algn="ctr">
              <a:spcBef>
                <a:spcPts val="0"/>
              </a:spcBef>
              <a:buSzPct val="100000"/>
              <a:defRPr sz="12000"/>
            </a:lvl9pPr>
          </a:lstStyle>
          <a:p/>
        </p:txBody>
      </p:sp>
      <p:sp>
        <p:nvSpPr>
          <p:cNvPr id="46" name="Shape 46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algn="ctr">
              <a:spcBef>
                <a:spcPts val="0"/>
              </a:spcBef>
              <a:defRPr/>
            </a:lvl1pPr>
            <a:lvl2pPr lvl="1" algn="ctr">
              <a:spcBef>
                <a:spcPts val="0"/>
              </a:spcBef>
              <a:defRPr/>
            </a:lvl2pPr>
            <a:lvl3pPr lvl="2" algn="ctr">
              <a:spcBef>
                <a:spcPts val="0"/>
              </a:spcBef>
              <a:defRPr/>
            </a:lvl3pPr>
            <a:lvl4pPr lvl="3" algn="ctr">
              <a:spcBef>
                <a:spcPts val="0"/>
              </a:spcBef>
              <a:defRPr/>
            </a:lvl4pPr>
            <a:lvl5pPr lvl="4" algn="ctr">
              <a:spcBef>
                <a:spcPts val="0"/>
              </a:spcBef>
              <a:defRPr/>
            </a:lvl5pPr>
            <a:lvl6pPr lvl="5" algn="ctr">
              <a:spcBef>
                <a:spcPts val="0"/>
              </a:spcBef>
              <a:defRPr/>
            </a:lvl6pPr>
            <a:lvl7pPr lvl="6" algn="ctr">
              <a:spcBef>
                <a:spcPts val="0"/>
              </a:spcBef>
              <a:defRPr/>
            </a:lvl7pPr>
            <a:lvl8pPr lvl="7" algn="ctr">
              <a:spcBef>
                <a:spcPts val="0"/>
              </a:spcBef>
              <a:defRPr/>
            </a:lvl8pPr>
            <a:lvl9pPr lvl="8" algn="ctr">
              <a:spcBef>
                <a:spcPts val="0"/>
              </a:spcBef>
              <a:defRPr/>
            </a:lvl9pPr>
          </a:lstStyle>
          <a:p/>
        </p:txBody>
      </p:sp>
      <p:sp>
        <p:nvSpPr>
          <p:cNvPr id="47" name="Shape 47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secHead">
  <p:cSld name="Section 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 algn="ctr">
              <a:spcBef>
                <a:spcPts val="0"/>
              </a:spcBef>
              <a:buSzPct val="100000"/>
              <a:defRPr sz="3600"/>
            </a:lvl1pPr>
            <a:lvl2pPr lvl="1" algn="ctr">
              <a:spcBef>
                <a:spcPts val="0"/>
              </a:spcBef>
              <a:buSzPct val="100000"/>
              <a:defRPr sz="3600"/>
            </a:lvl2pPr>
            <a:lvl3pPr lvl="2" algn="ctr">
              <a:spcBef>
                <a:spcPts val="0"/>
              </a:spcBef>
              <a:buSzPct val="100000"/>
              <a:defRPr sz="3600"/>
            </a:lvl3pPr>
            <a:lvl4pPr lvl="3" algn="ctr">
              <a:spcBef>
                <a:spcPts val="0"/>
              </a:spcBef>
              <a:buSzPct val="100000"/>
              <a:defRPr sz="3600"/>
            </a:lvl4pPr>
            <a:lvl5pPr lvl="4" algn="ctr">
              <a:spcBef>
                <a:spcPts val="0"/>
              </a:spcBef>
              <a:buSzPct val="100000"/>
              <a:defRPr sz="3600"/>
            </a:lvl5pPr>
            <a:lvl6pPr lvl="5" algn="ctr">
              <a:spcBef>
                <a:spcPts val="0"/>
              </a:spcBef>
              <a:buSzPct val="100000"/>
              <a:defRPr sz="3600"/>
            </a:lvl6pPr>
            <a:lvl7pPr lvl="6" algn="ctr">
              <a:spcBef>
                <a:spcPts val="0"/>
              </a:spcBef>
              <a:buSzPct val="100000"/>
              <a:defRPr sz="3600"/>
            </a:lvl7pPr>
            <a:lvl8pPr lvl="7" algn="ctr">
              <a:spcBef>
                <a:spcPts val="0"/>
              </a:spcBef>
              <a:buSzPct val="100000"/>
              <a:defRPr sz="3600"/>
            </a:lvl8pPr>
            <a:lvl9pPr lvl="8" algn="ctr">
              <a:spcBef>
                <a:spcPts val="0"/>
              </a:spcBef>
              <a:buSzPct val="100000"/>
              <a:defRPr sz="3600"/>
            </a:lvl9pPr>
          </a:lstStyle>
          <a:p/>
        </p:txBody>
      </p:sp>
      <p:sp>
        <p:nvSpPr>
          <p:cNvPr id="15" name="Shape 15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x">
  <p:cSld name="Title and 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18" name="Shape 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19" name="Shape 19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ColTx">
  <p:cSld name="Title and two 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22" name="Shape 22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23" name="Shape 23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24" name="Shape 24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27" name="Shape 27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One column 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>
              <a:spcBef>
                <a:spcPts val="0"/>
              </a:spcBef>
              <a:buSzPct val="100000"/>
              <a:defRPr sz="2400"/>
            </a:lvl1pPr>
            <a:lvl2pPr lvl="1">
              <a:spcBef>
                <a:spcPts val="0"/>
              </a:spcBef>
              <a:buSzPct val="100000"/>
              <a:defRPr sz="2400"/>
            </a:lvl2pPr>
            <a:lvl3pPr lvl="2">
              <a:spcBef>
                <a:spcPts val="0"/>
              </a:spcBef>
              <a:buSzPct val="100000"/>
              <a:defRPr sz="2400"/>
            </a:lvl3pPr>
            <a:lvl4pPr lvl="3">
              <a:spcBef>
                <a:spcPts val="0"/>
              </a:spcBef>
              <a:buSzPct val="100000"/>
              <a:defRPr sz="2400"/>
            </a:lvl4pPr>
            <a:lvl5pPr lvl="4">
              <a:spcBef>
                <a:spcPts val="0"/>
              </a:spcBef>
              <a:buSzPct val="100000"/>
              <a:defRPr sz="2400"/>
            </a:lvl5pPr>
            <a:lvl6pPr lvl="5">
              <a:spcBef>
                <a:spcPts val="0"/>
              </a:spcBef>
              <a:buSzPct val="100000"/>
              <a:defRPr sz="2400"/>
            </a:lvl6pPr>
            <a:lvl7pPr lvl="6">
              <a:spcBef>
                <a:spcPts val="0"/>
              </a:spcBef>
              <a:buSzPct val="100000"/>
              <a:defRPr sz="2400"/>
            </a:lvl7pPr>
            <a:lvl8pPr lvl="7">
              <a:spcBef>
                <a:spcPts val="0"/>
              </a:spcBef>
              <a:buSzPct val="100000"/>
              <a:defRPr sz="2400"/>
            </a:lvl8pPr>
            <a:lvl9pPr lvl="8">
              <a:spcBef>
                <a:spcPts val="0"/>
              </a:spcBef>
              <a:buSzPct val="100000"/>
              <a:defRPr sz="2400"/>
            </a:lvl9pPr>
          </a:lstStyle>
          <a:p/>
        </p:txBody>
      </p:sp>
      <p:sp>
        <p:nvSpPr>
          <p:cNvPr id="30" name="Shape 30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SzPct val="100000"/>
              <a:defRPr sz="12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31" name="Shape 31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Main 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>
              <a:spcBef>
                <a:spcPts val="0"/>
              </a:spcBef>
              <a:buSzPct val="100000"/>
              <a:defRPr sz="4800"/>
            </a:lvl1pPr>
            <a:lvl2pPr lvl="1">
              <a:spcBef>
                <a:spcPts val="0"/>
              </a:spcBef>
              <a:buSzPct val="100000"/>
              <a:defRPr sz="4800"/>
            </a:lvl2pPr>
            <a:lvl3pPr lvl="2">
              <a:spcBef>
                <a:spcPts val="0"/>
              </a:spcBef>
              <a:buSzPct val="100000"/>
              <a:defRPr sz="4800"/>
            </a:lvl3pPr>
            <a:lvl4pPr lvl="3">
              <a:spcBef>
                <a:spcPts val="0"/>
              </a:spcBef>
              <a:buSzPct val="100000"/>
              <a:defRPr sz="4800"/>
            </a:lvl4pPr>
            <a:lvl5pPr lvl="4">
              <a:spcBef>
                <a:spcPts val="0"/>
              </a:spcBef>
              <a:buSzPct val="100000"/>
              <a:defRPr sz="4800"/>
            </a:lvl5pPr>
            <a:lvl6pPr lvl="5">
              <a:spcBef>
                <a:spcPts val="0"/>
              </a:spcBef>
              <a:buSzPct val="100000"/>
              <a:defRPr sz="4800"/>
            </a:lvl6pPr>
            <a:lvl7pPr lvl="6">
              <a:spcBef>
                <a:spcPts val="0"/>
              </a:spcBef>
              <a:buSzPct val="100000"/>
              <a:defRPr sz="4800"/>
            </a:lvl7pPr>
            <a:lvl8pPr lvl="7">
              <a:spcBef>
                <a:spcPts val="0"/>
              </a:spcBef>
              <a:buSzPct val="100000"/>
              <a:defRPr sz="4800"/>
            </a:lvl8pPr>
            <a:lvl9pPr lvl="8">
              <a:spcBef>
                <a:spcPts val="0"/>
              </a:spcBef>
              <a:buSzPct val="100000"/>
              <a:defRPr sz="4800"/>
            </a:lvl9pPr>
          </a:lstStyle>
          <a:p/>
        </p:txBody>
      </p:sp>
      <p:sp>
        <p:nvSpPr>
          <p:cNvPr id="34" name="Shape 34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Section title and 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7" name="Shape 37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 algn="ctr">
              <a:spcBef>
                <a:spcPts val="0"/>
              </a:spcBef>
              <a:buSzPct val="100000"/>
              <a:defRPr sz="4200"/>
            </a:lvl1pPr>
            <a:lvl2pPr lvl="1" algn="ctr">
              <a:spcBef>
                <a:spcPts val="0"/>
              </a:spcBef>
              <a:buSzPct val="100000"/>
              <a:defRPr sz="4200"/>
            </a:lvl2pPr>
            <a:lvl3pPr lvl="2" algn="ctr">
              <a:spcBef>
                <a:spcPts val="0"/>
              </a:spcBef>
              <a:buSzPct val="100000"/>
              <a:defRPr sz="4200"/>
            </a:lvl3pPr>
            <a:lvl4pPr lvl="3" algn="ctr">
              <a:spcBef>
                <a:spcPts val="0"/>
              </a:spcBef>
              <a:buSzPct val="100000"/>
              <a:defRPr sz="4200"/>
            </a:lvl4pPr>
            <a:lvl5pPr lvl="4" algn="ctr">
              <a:spcBef>
                <a:spcPts val="0"/>
              </a:spcBef>
              <a:buSzPct val="100000"/>
              <a:defRPr sz="4200"/>
            </a:lvl5pPr>
            <a:lvl6pPr lvl="5" algn="ctr">
              <a:spcBef>
                <a:spcPts val="0"/>
              </a:spcBef>
              <a:buSzPct val="100000"/>
              <a:defRPr sz="4200"/>
            </a:lvl6pPr>
            <a:lvl7pPr lvl="6" algn="ctr">
              <a:spcBef>
                <a:spcPts val="0"/>
              </a:spcBef>
              <a:buSzPct val="100000"/>
              <a:defRPr sz="4200"/>
            </a:lvl7pPr>
            <a:lvl8pPr lvl="7" algn="ctr">
              <a:spcBef>
                <a:spcPts val="0"/>
              </a:spcBef>
              <a:buSzPct val="100000"/>
              <a:defRPr sz="4200"/>
            </a:lvl8pPr>
            <a:lvl9pPr lvl="8" algn="ctr">
              <a:spcBef>
                <a:spcPts val="0"/>
              </a:spcBef>
              <a:buSzPct val="100000"/>
              <a:defRPr sz="4200"/>
            </a:lvl9pPr>
          </a:lstStyle>
          <a:p/>
        </p:txBody>
      </p:sp>
      <p:sp>
        <p:nvSpPr>
          <p:cNvPr id="38" name="Shape 38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9pPr>
          </a:lstStyle>
          <a:p/>
        </p:txBody>
      </p:sp>
      <p:sp>
        <p:nvSpPr>
          <p:cNvPr id="39" name="Shape 3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40" name="Shape 40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aption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</a:lstStyle>
          <a:p/>
        </p:txBody>
      </p:sp>
      <p:sp>
        <p:nvSpPr>
          <p:cNvPr id="43" name="Shape 43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Shape 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defRPr sz="1800">
                <a:solidFill>
                  <a:schemeClr val="dk2"/>
                </a:solidFill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Shape 8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" sz="1000">
                <a:solidFill>
                  <a:schemeClr val="dk2"/>
                </a:solidFill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05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00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4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07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00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03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04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08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0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00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3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06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09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1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12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00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0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0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sentation_bg_HowDoIPutMyDataToWork.jpg" id="54" name="Shape 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Shape 10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79070"/>
            <a:ext cx="9144000" cy="4937760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Shape 109"/>
          <p:cNvSpPr txBox="1"/>
          <p:nvPr/>
        </p:nvSpPr>
        <p:spPr>
          <a:xfrm>
            <a:off x="311700" y="138600"/>
            <a:ext cx="8520600" cy="5991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b="1" lang="en" sz="3000">
                <a:solidFill>
                  <a:srgbClr val="FF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Annual Plan With Periodization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Shape 1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Shape 115"/>
          <p:cNvSpPr txBox="1"/>
          <p:nvPr/>
        </p:nvSpPr>
        <p:spPr>
          <a:xfrm>
            <a:off x="311700" y="748200"/>
            <a:ext cx="8520600" cy="5991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b="1" lang="en" sz="3000">
                <a:solidFill>
                  <a:srgbClr val="FF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Ranking Data and/or Course Comparison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Shape 1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430" y="0"/>
            <a:ext cx="912114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Shape 121"/>
          <p:cNvSpPr txBox="1"/>
          <p:nvPr/>
        </p:nvSpPr>
        <p:spPr>
          <a:xfrm>
            <a:off x="311700" y="748200"/>
            <a:ext cx="8520600" cy="5991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b="1" lang="en" sz="3000">
                <a:solidFill>
                  <a:srgbClr val="FF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Ranking Data and/or Course Comparison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0000"/>
        </a:solidFill>
      </p:bgPr>
    </p:bg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 txBox="1"/>
          <p:nvPr>
            <p:ph type="title"/>
          </p:nvPr>
        </p:nvSpPr>
        <p:spPr>
          <a:xfrm>
            <a:off x="311700" y="368825"/>
            <a:ext cx="8520600" cy="825600"/>
          </a:xfrm>
          <a:prstGeom prst="rect">
            <a:avLst/>
          </a:prstGeom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b="1" lang="en" sz="48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Competition Goals</a:t>
            </a:r>
          </a:p>
        </p:txBody>
      </p:sp>
      <p:sp>
        <p:nvSpPr>
          <p:cNvPr id="127" name="Shape 127"/>
          <p:cNvSpPr txBox="1"/>
          <p:nvPr>
            <p:ph idx="1" type="body"/>
          </p:nvPr>
        </p:nvSpPr>
        <p:spPr>
          <a:xfrm>
            <a:off x="387900" y="1381075"/>
            <a:ext cx="8375100" cy="3416400"/>
          </a:xfrm>
          <a:prstGeom prst="rect">
            <a:avLst/>
          </a:prstGeom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30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Predict with training results and competition history.</a:t>
            </a:r>
          </a:p>
          <a:p>
            <a:pPr indent="-419100" lvl="0" marL="457200" rtl="0">
              <a:spcBef>
                <a:spcPts val="0"/>
              </a:spcBef>
              <a:buClr>
                <a:srgbClr val="FFFF00"/>
              </a:buClr>
              <a:buSzPct val="100000"/>
              <a:buFont typeface="Calibri"/>
            </a:pPr>
            <a:r>
              <a:rPr lang="en" sz="30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Compare similar workouts for improvement.</a:t>
            </a:r>
          </a:p>
          <a:p>
            <a:pPr indent="-419100" lvl="0" marL="457200" rtl="0">
              <a:spcBef>
                <a:spcPts val="0"/>
              </a:spcBef>
              <a:buClr>
                <a:srgbClr val="FFFF00"/>
              </a:buClr>
              <a:buSzPct val="100000"/>
              <a:buFont typeface="Calibri"/>
            </a:pPr>
            <a:r>
              <a:rPr lang="en" sz="30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Compare training to competition for value.</a:t>
            </a:r>
          </a:p>
          <a:p>
            <a:pPr indent="-419100" lvl="0" marL="457200" rtl="0">
              <a:spcBef>
                <a:spcPts val="0"/>
              </a:spcBef>
              <a:buClr>
                <a:srgbClr val="FFFF00"/>
              </a:buClr>
              <a:buSzPct val="100000"/>
              <a:buFont typeface="Calibri"/>
            </a:pPr>
            <a:r>
              <a:rPr lang="en" sz="30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Use </a:t>
            </a:r>
            <a:r>
              <a:rPr lang="en" sz="30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performance</a:t>
            </a:r>
            <a:r>
              <a:rPr lang="en" sz="30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 trends to set goals.</a:t>
            </a:r>
          </a:p>
          <a:p>
            <a:pPr indent="-419100" lvl="0" marL="457200" rtl="0">
              <a:spcBef>
                <a:spcPts val="0"/>
              </a:spcBef>
              <a:buClr>
                <a:srgbClr val="FFFF00"/>
              </a:buClr>
              <a:buSzPct val="100000"/>
              <a:buFont typeface="Calibri"/>
            </a:pPr>
            <a:r>
              <a:rPr lang="en" sz="30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Use meet data for athlete scheduling.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Shape 1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79070"/>
            <a:ext cx="9144000" cy="4937760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Shape 133"/>
          <p:cNvSpPr txBox="1"/>
          <p:nvPr/>
        </p:nvSpPr>
        <p:spPr>
          <a:xfrm>
            <a:off x="311700" y="138600"/>
            <a:ext cx="8520600" cy="5991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b="1" lang="en" sz="3000">
                <a:solidFill>
                  <a:srgbClr val="FF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Annual Plan With Periodization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D9D9D9"/>
        </a:solidFill>
      </p:bgPr>
    </p:bg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Shape 138"/>
          <p:cNvSpPr txBox="1"/>
          <p:nvPr/>
        </p:nvSpPr>
        <p:spPr>
          <a:xfrm>
            <a:off x="311700" y="748200"/>
            <a:ext cx="8520600" cy="5991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b="1" lang="en" sz="3000">
                <a:solidFill>
                  <a:srgbClr val="FF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Visual Calendar (SEE when competitions occur)</a:t>
            </a:r>
          </a:p>
        </p:txBody>
      </p:sp>
      <p:pic>
        <p:nvPicPr>
          <p:cNvPr id="139" name="Shape 1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833240"/>
            <a:ext cx="9143998" cy="25438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45" name="Shape 14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146" name="Shape 1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Shape 147"/>
          <p:cNvSpPr txBox="1"/>
          <p:nvPr/>
        </p:nvSpPr>
        <p:spPr>
          <a:xfrm>
            <a:off x="311700" y="748200"/>
            <a:ext cx="8520600" cy="5991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b="1" lang="en" sz="3000">
                <a:solidFill>
                  <a:srgbClr val="FF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Elite Performance Averaging (formula building)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15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53" name="Shape 15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154" name="Shape 1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Shape 155"/>
          <p:cNvSpPr txBox="1"/>
          <p:nvPr/>
        </p:nvSpPr>
        <p:spPr>
          <a:xfrm>
            <a:off x="311700" y="748200"/>
            <a:ext cx="8520600" cy="5991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b="1" lang="en" sz="3000">
                <a:solidFill>
                  <a:srgbClr val="FF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Ranking Data and/or Course Comparison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Shape 1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Shape 161"/>
          <p:cNvSpPr txBox="1"/>
          <p:nvPr/>
        </p:nvSpPr>
        <p:spPr>
          <a:xfrm>
            <a:off x="311700" y="748200"/>
            <a:ext cx="8520600" cy="5991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b="1" lang="en" sz="3000">
                <a:solidFill>
                  <a:srgbClr val="FF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Competition Data (including predictive targets)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0000"/>
        </a:solidFill>
      </p:bgPr>
    </p:bg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 txBox="1"/>
          <p:nvPr>
            <p:ph type="title"/>
          </p:nvPr>
        </p:nvSpPr>
        <p:spPr>
          <a:xfrm>
            <a:off x="311700" y="368825"/>
            <a:ext cx="8520600" cy="825600"/>
          </a:xfrm>
          <a:prstGeom prst="rect">
            <a:avLst/>
          </a:prstGeom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b="1" lang="en" sz="48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Long Range Planning</a:t>
            </a:r>
          </a:p>
        </p:txBody>
      </p:sp>
      <p:sp>
        <p:nvSpPr>
          <p:cNvPr id="167" name="Shape 167"/>
          <p:cNvSpPr txBox="1"/>
          <p:nvPr>
            <p:ph idx="1" type="body"/>
          </p:nvPr>
        </p:nvSpPr>
        <p:spPr>
          <a:xfrm>
            <a:off x="387900" y="1381075"/>
            <a:ext cx="8375100" cy="3416400"/>
          </a:xfrm>
          <a:prstGeom prst="rect">
            <a:avLst/>
          </a:prstGeom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30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Season comparisons allow us to plan for growth.</a:t>
            </a:r>
          </a:p>
          <a:p>
            <a:pPr indent="-419100" lvl="0" marL="457200" rtl="0">
              <a:spcBef>
                <a:spcPts val="0"/>
              </a:spcBef>
              <a:buClr>
                <a:srgbClr val="FFFF00"/>
              </a:buClr>
              <a:buSzPct val="100000"/>
              <a:buFont typeface="Calibri"/>
            </a:pPr>
            <a:r>
              <a:rPr lang="en" sz="30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Compare athletes season-by-season.</a:t>
            </a:r>
          </a:p>
          <a:p>
            <a:pPr indent="-419100" lvl="0" marL="457200" rtl="0">
              <a:spcBef>
                <a:spcPts val="0"/>
              </a:spcBef>
              <a:buClr>
                <a:srgbClr val="FFFF00"/>
              </a:buClr>
              <a:buSzPct val="100000"/>
              <a:buFont typeface="Calibri"/>
            </a:pPr>
            <a:r>
              <a:rPr lang="en" sz="30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Compare event groups to find trends.</a:t>
            </a:r>
          </a:p>
          <a:p>
            <a:pPr indent="-419100" lvl="0" marL="457200" rtl="0">
              <a:spcBef>
                <a:spcPts val="0"/>
              </a:spcBef>
              <a:buClr>
                <a:srgbClr val="FFFF00"/>
              </a:buClr>
              <a:buSzPct val="100000"/>
              <a:buFont typeface="Calibri"/>
            </a:pPr>
            <a:r>
              <a:rPr lang="en" sz="30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Compare meets for a productive schedule.</a:t>
            </a:r>
          </a:p>
          <a:p>
            <a:pPr indent="-419100" lvl="0" marL="457200" rtl="0">
              <a:spcBef>
                <a:spcPts val="0"/>
              </a:spcBef>
              <a:buClr>
                <a:srgbClr val="FFFF00"/>
              </a:buClr>
              <a:buSzPct val="100000"/>
              <a:buFont typeface="Calibri"/>
            </a:pPr>
            <a:r>
              <a:rPr lang="en" sz="30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Compare peaking for effective coaching.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/>
          <p:nvPr>
            <p:ph idx="1" type="body"/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0000"/>
          </a:solidFill>
        </p:spPr>
        <p:txBody>
          <a:bodyPr anchorCtr="0" anchor="t" bIns="91425" lIns="91425" rIns="91425" tIns="91425">
            <a:noAutofit/>
          </a:bodyPr>
          <a:lstStyle/>
          <a:p>
            <a: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"Self-perception of high expertise increases closed-mindedness."</a:t>
            </a:r>
          </a:p>
          <a:p>
            <a: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- Victor Ottatia, Loyola University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 algn="ctr">
              <a:spcBef>
                <a:spcPts val="0"/>
              </a:spcBef>
              <a:buNone/>
            </a:pPr>
            <a:r>
              <a:rPr i="1" lang="en" sz="2400">
                <a:solidFill>
                  <a:srgbClr val="FF0000"/>
                </a:solidFill>
              </a:rPr>
              <a:t>(AKA: I already know it all)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" name="Shape 17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79070"/>
            <a:ext cx="9144000" cy="4937760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Shape 173"/>
          <p:cNvSpPr txBox="1"/>
          <p:nvPr/>
        </p:nvSpPr>
        <p:spPr>
          <a:xfrm>
            <a:off x="311700" y="138600"/>
            <a:ext cx="8520600" cy="5991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b="1" lang="en" sz="3000">
                <a:solidFill>
                  <a:srgbClr val="FF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Annual Plan With Periodization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Shape 17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Shape 179"/>
          <p:cNvSpPr txBox="1"/>
          <p:nvPr/>
        </p:nvSpPr>
        <p:spPr>
          <a:xfrm>
            <a:off x="311700" y="748200"/>
            <a:ext cx="8520600" cy="5991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b="1" lang="en" sz="3000">
                <a:solidFill>
                  <a:srgbClr val="FF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Personal Observations by Others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Shape 18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85" name="Shape 18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186" name="Shape 18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Shape 187"/>
          <p:cNvSpPr txBox="1"/>
          <p:nvPr/>
        </p:nvSpPr>
        <p:spPr>
          <a:xfrm>
            <a:off x="311700" y="748200"/>
            <a:ext cx="8520600" cy="5991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b="1" lang="en" sz="3000">
                <a:solidFill>
                  <a:srgbClr val="FF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Athlete Data Form (pre-season)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Shape 19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93" name="Shape 19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194" name="Shape 19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Shape 195"/>
          <p:cNvSpPr txBox="1"/>
          <p:nvPr/>
        </p:nvSpPr>
        <p:spPr>
          <a:xfrm>
            <a:off x="311700" y="748200"/>
            <a:ext cx="8520600" cy="5991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b="1" lang="en" sz="3000">
                <a:solidFill>
                  <a:srgbClr val="FF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PreSeason Testing and Evaluation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Shape 20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01" name="Shape 20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202" name="Shape 20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03" name="Shape 203"/>
          <p:cNvSpPr txBox="1"/>
          <p:nvPr/>
        </p:nvSpPr>
        <p:spPr>
          <a:xfrm>
            <a:off x="311700" y="748200"/>
            <a:ext cx="8520600" cy="5991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b="1" lang="en" sz="3000">
                <a:solidFill>
                  <a:srgbClr val="FF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Program Historical Data (All-Time List)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Shape 208"/>
          <p:cNvSpPr txBox="1"/>
          <p:nvPr>
            <p:ph type="title"/>
          </p:nvPr>
        </p:nvSpPr>
        <p:spPr>
          <a:xfrm>
            <a:off x="311700" y="0"/>
            <a:ext cx="8520600" cy="7932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b="1" lang="en" sz="3600">
                <a:solidFill>
                  <a:srgbClr val="FF0000"/>
                </a:solidFill>
              </a:rPr>
              <a:t>How Do I Use My Data?</a:t>
            </a:r>
          </a:p>
        </p:txBody>
      </p:sp>
      <p:sp>
        <p:nvSpPr>
          <p:cNvPr id="209" name="Shape 209"/>
          <p:cNvSpPr txBox="1"/>
          <p:nvPr>
            <p:ph idx="1" type="body"/>
          </p:nvPr>
        </p:nvSpPr>
        <p:spPr>
          <a:xfrm>
            <a:off x="311700" y="891164"/>
            <a:ext cx="8520600" cy="38391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lnSpc>
                <a:spcPct val="100000"/>
              </a:lnSpc>
              <a:spcBef>
                <a:spcPts val="0"/>
              </a:spcBef>
              <a:buNone/>
            </a:pPr>
            <a:r>
              <a:rPr b="1" lang="en" sz="2400">
                <a:solidFill>
                  <a:srgbClr val="FF0000"/>
                </a:solidFill>
              </a:rPr>
              <a:t>Training Targets</a:t>
            </a:r>
            <a:br>
              <a:rPr b="1" lang="en" sz="2400">
                <a:solidFill>
                  <a:srgbClr val="FF0000"/>
                </a:solidFill>
              </a:rPr>
            </a:br>
            <a:r>
              <a:rPr lang="en" sz="2400">
                <a:solidFill>
                  <a:srgbClr val="FF0000"/>
                </a:solidFill>
              </a:rPr>
              <a:t>	Use recent data to set targets for practice sessions.</a:t>
            </a:r>
          </a:p>
          <a:p>
            <a:pPr lvl="0" rtl="0">
              <a:lnSpc>
                <a:spcPct val="100000"/>
              </a:lnSpc>
              <a:spcBef>
                <a:spcPts val="0"/>
              </a:spcBef>
              <a:buNone/>
            </a:pPr>
            <a:r>
              <a:rPr b="1" lang="en" sz="2400">
                <a:solidFill>
                  <a:srgbClr val="FF0000"/>
                </a:solidFill>
              </a:rPr>
              <a:t>Practice Adaptation</a:t>
            </a:r>
            <a:br>
              <a:rPr b="1" lang="en" sz="2400">
                <a:solidFill>
                  <a:srgbClr val="FF0000"/>
                </a:solidFill>
              </a:rPr>
            </a:br>
            <a:r>
              <a:rPr lang="en" sz="2400">
                <a:solidFill>
                  <a:srgbClr val="FF0000"/>
                </a:solidFill>
              </a:rPr>
              <a:t>	Grade yourself, and adapt practices based on reality.</a:t>
            </a:r>
          </a:p>
          <a:p>
            <a:pPr lvl="0" rtl="0">
              <a:lnSpc>
                <a:spcPct val="100000"/>
              </a:lnSpc>
              <a:spcBef>
                <a:spcPts val="0"/>
              </a:spcBef>
              <a:buNone/>
            </a:pPr>
            <a:r>
              <a:rPr b="1" lang="en" sz="2400">
                <a:solidFill>
                  <a:srgbClr val="FF0000"/>
                </a:solidFill>
              </a:rPr>
              <a:t>Competition Goals</a:t>
            </a:r>
            <a:br>
              <a:rPr b="1" lang="en" sz="2400">
                <a:solidFill>
                  <a:srgbClr val="FF0000"/>
                </a:solidFill>
              </a:rPr>
            </a:br>
            <a:r>
              <a:rPr lang="en" sz="2400">
                <a:solidFill>
                  <a:srgbClr val="FF0000"/>
                </a:solidFill>
              </a:rPr>
              <a:t>	Predict with training results and competition history.</a:t>
            </a:r>
          </a:p>
          <a:p>
            <a:pPr lvl="0" rtl="0">
              <a:lnSpc>
                <a:spcPct val="100000"/>
              </a:lnSpc>
              <a:spcBef>
                <a:spcPts val="0"/>
              </a:spcBef>
              <a:buNone/>
            </a:pPr>
            <a:r>
              <a:rPr b="1" lang="en" sz="2400">
                <a:solidFill>
                  <a:srgbClr val="FF0000"/>
                </a:solidFill>
              </a:rPr>
              <a:t>Long Range Planning</a:t>
            </a:r>
            <a:br>
              <a:rPr b="1" lang="en" sz="2400">
                <a:solidFill>
                  <a:srgbClr val="FF0000"/>
                </a:solidFill>
              </a:rPr>
            </a:br>
            <a:r>
              <a:rPr lang="en" sz="2400">
                <a:solidFill>
                  <a:srgbClr val="FF0000"/>
                </a:solidFill>
              </a:rPr>
              <a:t>	Season comparisons allow us to plan for growth.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FF99"/>
        </a:solidFill>
      </p:bgPr>
    </p:bg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Shape 214"/>
          <p:cNvSpPr txBox="1"/>
          <p:nvPr>
            <p:ph type="title"/>
          </p:nvPr>
        </p:nvSpPr>
        <p:spPr>
          <a:xfrm>
            <a:off x="311700" y="0"/>
            <a:ext cx="8520600" cy="1017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b="1" lang="en" sz="6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You Are The Expert</a:t>
            </a:r>
          </a:p>
        </p:txBody>
      </p:sp>
      <p:sp>
        <p:nvSpPr>
          <p:cNvPr id="215" name="Shape 2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You are already good at what you do, now be courageous enough to become even better.</a:t>
            </a:r>
          </a:p>
          <a:p>
            <a: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Plan, execute, adapt.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sentation_end_HowDoIPutMyDataToWork.jpg" id="220" name="Shape 2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FF99"/>
        </a:solidFill>
      </p:bgPr>
    </p:bg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 txBox="1"/>
          <p:nvPr>
            <p:ph type="title"/>
          </p:nvPr>
        </p:nvSpPr>
        <p:spPr>
          <a:xfrm>
            <a:off x="311700" y="0"/>
            <a:ext cx="8520600" cy="1017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b="1" lang="en" sz="6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You Are The Expert</a:t>
            </a:r>
          </a:p>
        </p:txBody>
      </p:sp>
      <p:sp>
        <p:nvSpPr>
          <p:cNvPr id="65" name="Shape 6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You are already good at what you do, now let’s help you get more out of the time you already spend on your teams.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 txBox="1"/>
          <p:nvPr>
            <p:ph type="title"/>
          </p:nvPr>
        </p:nvSpPr>
        <p:spPr>
          <a:xfrm>
            <a:off x="311700" y="0"/>
            <a:ext cx="8520600" cy="7932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b="1" lang="en" sz="3600">
                <a:solidFill>
                  <a:srgbClr val="FF0000"/>
                </a:solidFill>
              </a:rPr>
              <a:t>How Do I Use My Data?</a:t>
            </a:r>
          </a:p>
        </p:txBody>
      </p:sp>
      <p:sp>
        <p:nvSpPr>
          <p:cNvPr id="71" name="Shape 71"/>
          <p:cNvSpPr txBox="1"/>
          <p:nvPr>
            <p:ph idx="1" type="body"/>
          </p:nvPr>
        </p:nvSpPr>
        <p:spPr>
          <a:xfrm>
            <a:off x="311700" y="891164"/>
            <a:ext cx="8520600" cy="38391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lnSpc>
                <a:spcPct val="100000"/>
              </a:lnSpc>
              <a:spcBef>
                <a:spcPts val="0"/>
              </a:spcBef>
              <a:buNone/>
            </a:pPr>
            <a:r>
              <a:rPr b="1" lang="en" sz="2400">
                <a:solidFill>
                  <a:srgbClr val="FF0000"/>
                </a:solidFill>
              </a:rPr>
              <a:t>Training Targets</a:t>
            </a:r>
            <a:br>
              <a:rPr b="1" lang="en" sz="2400">
                <a:solidFill>
                  <a:srgbClr val="FF0000"/>
                </a:solidFill>
              </a:rPr>
            </a:br>
            <a:r>
              <a:rPr lang="en" sz="2400">
                <a:solidFill>
                  <a:srgbClr val="FF0000"/>
                </a:solidFill>
              </a:rPr>
              <a:t>	Use recent data to set targets for practice sessions.</a:t>
            </a:r>
          </a:p>
          <a:p>
            <a:pPr lvl="0" rtl="0">
              <a:lnSpc>
                <a:spcPct val="100000"/>
              </a:lnSpc>
              <a:spcBef>
                <a:spcPts val="0"/>
              </a:spcBef>
              <a:buNone/>
            </a:pPr>
            <a:r>
              <a:rPr b="1" lang="en" sz="2400">
                <a:solidFill>
                  <a:srgbClr val="FF0000"/>
                </a:solidFill>
              </a:rPr>
              <a:t>Practice Adaptation</a:t>
            </a:r>
            <a:br>
              <a:rPr b="1" lang="en" sz="2400">
                <a:solidFill>
                  <a:srgbClr val="FF0000"/>
                </a:solidFill>
              </a:rPr>
            </a:br>
            <a:r>
              <a:rPr lang="en" sz="2400">
                <a:solidFill>
                  <a:srgbClr val="FF0000"/>
                </a:solidFill>
              </a:rPr>
              <a:t>	Grade yourself, and adapt practices based on reality.</a:t>
            </a:r>
          </a:p>
          <a:p>
            <a:pPr lvl="0" rtl="0">
              <a:lnSpc>
                <a:spcPct val="100000"/>
              </a:lnSpc>
              <a:spcBef>
                <a:spcPts val="0"/>
              </a:spcBef>
              <a:buNone/>
            </a:pPr>
            <a:r>
              <a:rPr b="1" lang="en" sz="2400">
                <a:solidFill>
                  <a:srgbClr val="FF0000"/>
                </a:solidFill>
              </a:rPr>
              <a:t>Competition Goals</a:t>
            </a:r>
            <a:br>
              <a:rPr b="1" lang="en" sz="2400">
                <a:solidFill>
                  <a:srgbClr val="FF0000"/>
                </a:solidFill>
              </a:rPr>
            </a:br>
            <a:r>
              <a:rPr lang="en" sz="2400">
                <a:solidFill>
                  <a:srgbClr val="FF0000"/>
                </a:solidFill>
              </a:rPr>
              <a:t>	Predict with training results and competition history.</a:t>
            </a:r>
          </a:p>
          <a:p>
            <a:pPr lvl="0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ct val="45833"/>
              <a:buFont typeface="Arial"/>
              <a:buNone/>
            </a:pPr>
            <a:r>
              <a:rPr b="1" lang="en" sz="2400">
                <a:solidFill>
                  <a:srgbClr val="FF0000"/>
                </a:solidFill>
              </a:rPr>
              <a:t>Long Range Planning</a:t>
            </a:r>
            <a:br>
              <a:rPr b="1" lang="en" sz="2400">
                <a:solidFill>
                  <a:srgbClr val="FF0000"/>
                </a:solidFill>
              </a:rPr>
            </a:br>
            <a:r>
              <a:rPr lang="en" sz="2400">
                <a:solidFill>
                  <a:srgbClr val="FF0000"/>
                </a:solidFill>
              </a:rPr>
              <a:t>	Season comparisons allow us to plan for growth.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0000"/>
        </a:solidFill>
      </p:bgPr>
    </p:bg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 txBox="1"/>
          <p:nvPr>
            <p:ph type="title"/>
          </p:nvPr>
        </p:nvSpPr>
        <p:spPr>
          <a:xfrm>
            <a:off x="311700" y="368825"/>
            <a:ext cx="8520600" cy="825600"/>
          </a:xfrm>
          <a:prstGeom prst="rect">
            <a:avLst/>
          </a:prstGeom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b="1" lang="en" sz="48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Training Targets</a:t>
            </a:r>
          </a:p>
        </p:txBody>
      </p:sp>
      <p:sp>
        <p:nvSpPr>
          <p:cNvPr id="77" name="Shape 77"/>
          <p:cNvSpPr txBox="1"/>
          <p:nvPr>
            <p:ph idx="1" type="body"/>
          </p:nvPr>
        </p:nvSpPr>
        <p:spPr>
          <a:xfrm>
            <a:off x="387900" y="1381075"/>
            <a:ext cx="8375100" cy="3416400"/>
          </a:xfrm>
          <a:prstGeom prst="rect">
            <a:avLst/>
          </a:prstGeom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36666"/>
              <a:buFont typeface="Arial"/>
              <a:buNone/>
            </a:pPr>
            <a:r>
              <a:rPr lang="en" sz="30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Use recent data to set targets for practice sessions.</a:t>
            </a:r>
          </a:p>
          <a:p>
            <a:pPr indent="-419100" lvl="0" marL="457200" rtl="0">
              <a:spcBef>
                <a:spcPts val="0"/>
              </a:spcBef>
              <a:buClr>
                <a:srgbClr val="FFFF00"/>
              </a:buClr>
              <a:buSzPct val="100000"/>
              <a:buFont typeface="Calibri"/>
            </a:pPr>
            <a:r>
              <a:rPr lang="en" sz="30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Track improvement to set better target times.</a:t>
            </a:r>
          </a:p>
          <a:p>
            <a:pPr indent="-419100" lvl="0" marL="457200" rtl="0">
              <a:spcBef>
                <a:spcPts val="0"/>
              </a:spcBef>
              <a:buClr>
                <a:srgbClr val="FFFF00"/>
              </a:buClr>
              <a:buSzPct val="100000"/>
              <a:buFont typeface="Calibri"/>
            </a:pPr>
            <a:r>
              <a:rPr lang="en" sz="30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Compare across distances to find strengths.</a:t>
            </a:r>
          </a:p>
          <a:p>
            <a:pPr indent="-419100" lvl="0" marL="457200" rtl="0">
              <a:spcBef>
                <a:spcPts val="0"/>
              </a:spcBef>
              <a:buClr>
                <a:srgbClr val="FFFF00"/>
              </a:buClr>
              <a:buSzPct val="100000"/>
              <a:buFont typeface="Calibri"/>
            </a:pPr>
            <a:r>
              <a:rPr lang="en" sz="30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Compare across reps for strength metrics.</a:t>
            </a:r>
          </a:p>
          <a:p>
            <a:pPr indent="-419100" lvl="0" marL="457200" rtl="0">
              <a:spcBef>
                <a:spcPts val="0"/>
              </a:spcBef>
              <a:buClr>
                <a:srgbClr val="FFFF00"/>
              </a:buClr>
              <a:buSzPct val="100000"/>
              <a:buFont typeface="Calibri"/>
            </a:pPr>
            <a:r>
              <a:rPr lang="en" sz="30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Compare athlete performances for placement.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Shape 8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79070"/>
            <a:ext cx="9144000" cy="4937760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Shape 83"/>
          <p:cNvSpPr txBox="1"/>
          <p:nvPr/>
        </p:nvSpPr>
        <p:spPr>
          <a:xfrm>
            <a:off x="311700" y="138600"/>
            <a:ext cx="8520600" cy="5991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b="1" lang="en" sz="3000">
                <a:solidFill>
                  <a:srgbClr val="FF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Annual Plan With Periodization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Shape 8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Shape 89"/>
          <p:cNvSpPr txBox="1"/>
          <p:nvPr/>
        </p:nvSpPr>
        <p:spPr>
          <a:xfrm>
            <a:off x="311700" y="748200"/>
            <a:ext cx="8520600" cy="5991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b="1" lang="en" sz="3000">
                <a:solidFill>
                  <a:srgbClr val="FF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Practice Session Data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95" name="Shape 9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96" name="Shape 9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Shape 97"/>
          <p:cNvSpPr txBox="1"/>
          <p:nvPr/>
        </p:nvSpPr>
        <p:spPr>
          <a:xfrm>
            <a:off x="311700" y="748200"/>
            <a:ext cx="8520600" cy="5991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b="1" lang="en" sz="3000">
                <a:solidFill>
                  <a:srgbClr val="FF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“Distance Factors” Spreadsheet (conversions)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0000"/>
        </a:solid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 txBox="1"/>
          <p:nvPr>
            <p:ph type="title"/>
          </p:nvPr>
        </p:nvSpPr>
        <p:spPr>
          <a:xfrm>
            <a:off x="311700" y="368825"/>
            <a:ext cx="8520600" cy="825600"/>
          </a:xfrm>
          <a:prstGeom prst="rect">
            <a:avLst/>
          </a:prstGeom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b="1" lang="en" sz="48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Practice Adaptation</a:t>
            </a:r>
          </a:p>
        </p:txBody>
      </p:sp>
      <p:sp>
        <p:nvSpPr>
          <p:cNvPr id="103" name="Shape 103"/>
          <p:cNvSpPr txBox="1"/>
          <p:nvPr>
            <p:ph idx="1" type="body"/>
          </p:nvPr>
        </p:nvSpPr>
        <p:spPr>
          <a:xfrm>
            <a:off x="387900" y="1381075"/>
            <a:ext cx="8375100" cy="3416400"/>
          </a:xfrm>
          <a:prstGeom prst="rect">
            <a:avLst/>
          </a:prstGeom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30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Grade yourself, and adapt practices based on reality.</a:t>
            </a:r>
          </a:p>
          <a:p>
            <a:pPr indent="-419100" lvl="0" marL="457200" rtl="0">
              <a:spcBef>
                <a:spcPts val="0"/>
              </a:spcBef>
              <a:buClr>
                <a:srgbClr val="FFFF00"/>
              </a:buClr>
              <a:buSzPct val="100000"/>
              <a:buFont typeface="Calibri"/>
            </a:pPr>
            <a:r>
              <a:rPr lang="en" sz="30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Compare expectations to reality - and adjust.</a:t>
            </a:r>
          </a:p>
          <a:p>
            <a:pPr indent="-419100" lvl="0" marL="457200" rtl="0">
              <a:spcBef>
                <a:spcPts val="0"/>
              </a:spcBef>
              <a:buClr>
                <a:srgbClr val="FFFF00"/>
              </a:buClr>
              <a:buSzPct val="100000"/>
              <a:buFont typeface="Calibri"/>
            </a:pPr>
            <a:r>
              <a:rPr lang="en" sz="30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Compare peaking strategies for success.</a:t>
            </a:r>
          </a:p>
          <a:p>
            <a:pPr indent="-419100" lvl="0" marL="457200" rtl="0">
              <a:spcBef>
                <a:spcPts val="0"/>
              </a:spcBef>
              <a:buClr>
                <a:srgbClr val="FFFF00"/>
              </a:buClr>
              <a:buSzPct val="100000"/>
              <a:buFont typeface="Calibri"/>
            </a:pPr>
            <a:r>
              <a:rPr lang="en" sz="30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Include strength and cross training measures.</a:t>
            </a:r>
          </a:p>
          <a:p>
            <a:pPr indent="-419100" lvl="0" marL="457200" rtl="0">
              <a:spcBef>
                <a:spcPts val="0"/>
              </a:spcBef>
              <a:buClr>
                <a:srgbClr val="FFFF00"/>
              </a:buClr>
              <a:buSzPct val="100000"/>
              <a:buFont typeface="Calibri"/>
            </a:pPr>
            <a:r>
              <a:rPr lang="en" sz="30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Measure intangibles (complaints, indifference).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-light-2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