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Shape 15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Shape 1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0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0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0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tion_bg_WhereDoesMyDataComeFrom.jpg" id="54" name="Shape 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Shape 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Competition Data (including predictive targets)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18" name="Shape 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Shape 119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“Distance Factors” Spreadsheet (conversions)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0000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type="title"/>
          </p:nvPr>
        </p:nvSpPr>
        <p:spPr>
          <a:xfrm>
            <a:off x="311700" y="368825"/>
            <a:ext cx="8520600" cy="825600"/>
          </a:xfrm>
          <a:prstGeom prst="rect">
            <a:avLst/>
          </a:prstGeom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4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Secondary Data Sources</a:t>
            </a:r>
          </a:p>
        </p:txBody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x="387900" y="1381075"/>
            <a:ext cx="8375100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Other peoples information about your athletes.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Recovered data: splits, conditions, opponents.</a:t>
            </a:r>
          </a:p>
          <a:p>
            <a:pPr indent="-419100" lvl="0" marL="45720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Observation and commentary from coaches.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Your information about your past athletes.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Historical data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32" name="Shape 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Shape 133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Program Historical Data (All-Time List)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40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Ranking Data and/or Course Comparison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Shape 1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Shape 147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Personal Observations by Others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0000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type="title"/>
          </p:nvPr>
        </p:nvSpPr>
        <p:spPr>
          <a:xfrm>
            <a:off x="311700" y="368825"/>
            <a:ext cx="8520600" cy="825600"/>
          </a:xfrm>
          <a:prstGeom prst="rect">
            <a:avLst/>
          </a:prstGeom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4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Other Data Sources</a:t>
            </a:r>
          </a:p>
        </p:txBody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387900" y="1381075"/>
            <a:ext cx="8375100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Databases, videos, historical information, other coaches.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Information about past competitions in venues you will compete in.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Supporting or complementary numbers (we all miss something - go fill in the blanks).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60" name="Shape 1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Shape 161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Elite Performance Averaging (event data)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7" name="Shape 16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68" name="Shape 1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Shape 169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Elite Performance Averaging (gender neutralizing)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76" name="Shape 1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Shape 177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Elite Performance Averaging (formula building)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"Self-perception of high expertise increases closed-mindedness."</a:t>
            </a:r>
          </a:p>
          <a:p>
            <a: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 Victor Ottatia, Loyola University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algn="ctr">
              <a:spcBef>
                <a:spcPts val="0"/>
              </a:spcBef>
              <a:buNone/>
            </a:pPr>
            <a:r>
              <a:rPr i="1" lang="en" sz="2400">
                <a:solidFill>
                  <a:srgbClr val="FF0000"/>
                </a:solidFill>
              </a:rPr>
              <a:t>(AKA: I already know it all)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/>
          <p:nvPr>
            <p:ph type="title"/>
          </p:nvPr>
        </p:nvSpPr>
        <p:spPr>
          <a:xfrm>
            <a:off x="311700" y="0"/>
            <a:ext cx="8520600" cy="7932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600"/>
              <a:t>Where DOES My Data Come From?</a:t>
            </a:r>
          </a:p>
        </p:txBody>
      </p:sp>
      <p:sp>
        <p:nvSpPr>
          <p:cNvPr id="183" name="Shape 183"/>
          <p:cNvSpPr txBox="1"/>
          <p:nvPr>
            <p:ph idx="1" type="body"/>
          </p:nvPr>
        </p:nvSpPr>
        <p:spPr>
          <a:xfrm>
            <a:off x="311700" y="891164"/>
            <a:ext cx="8520600" cy="3839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2400"/>
              <a:t>Primary Sources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2400"/>
              <a:t>	Your practice sessions.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2400"/>
              <a:t>Secondary Sources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2400"/>
              <a:t>	Other peoples information about your athletes.</a:t>
            </a:r>
            <a:br>
              <a:rPr lang="en" sz="2400"/>
            </a:br>
            <a:r>
              <a:rPr lang="en" sz="2400"/>
              <a:t>	Your information about your past athletes.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2400"/>
              <a:t>Other Sources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2400"/>
              <a:t>	Databases, videos, historical information, other coaches.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99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x="311700" y="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 Are The Expert</a:t>
            </a:r>
          </a:p>
        </p:txBody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 are already good at what you do, now be courageous enough to become even better.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tion_end_WhereDoesMyDataComeFrom.jpg" id="194" name="Shape 1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99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x="311700" y="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 Are The Expert</a:t>
            </a:r>
          </a:p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 are already good at what you do, now let’s help you get more out of the time you already spend on your teams.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x="311700" y="0"/>
            <a:ext cx="8520600" cy="7932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600">
                <a:solidFill>
                  <a:srgbClr val="FF0000"/>
                </a:solidFill>
              </a:rPr>
              <a:t>Where DOES My Data Come From?</a:t>
            </a:r>
          </a:p>
        </p:txBody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311700" y="891164"/>
            <a:ext cx="8520600" cy="3839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2400">
                <a:solidFill>
                  <a:srgbClr val="FF0000"/>
                </a:solidFill>
              </a:rPr>
              <a:t>Primary Sources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2400">
                <a:solidFill>
                  <a:srgbClr val="FF0000"/>
                </a:solidFill>
              </a:rPr>
              <a:t>	Your information about your current athletes.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2400">
                <a:solidFill>
                  <a:srgbClr val="FF0000"/>
                </a:solidFill>
              </a:rPr>
              <a:t>Secondary Sources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2400">
                <a:solidFill>
                  <a:srgbClr val="FF0000"/>
                </a:solidFill>
              </a:rPr>
              <a:t>	Other peoples information about your athletes.</a:t>
            </a:r>
            <a:br>
              <a:rPr lang="en" sz="2400">
                <a:solidFill>
                  <a:srgbClr val="FF0000"/>
                </a:solidFill>
              </a:rPr>
            </a:br>
            <a:r>
              <a:rPr lang="en" sz="2400">
                <a:solidFill>
                  <a:srgbClr val="FF0000"/>
                </a:solidFill>
              </a:rPr>
              <a:t>	Your information about your past athletes.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2400">
                <a:solidFill>
                  <a:srgbClr val="FF0000"/>
                </a:solidFill>
              </a:rPr>
              <a:t>Other Sources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2400">
                <a:solidFill>
                  <a:srgbClr val="FF0000"/>
                </a:solidFill>
              </a:rPr>
              <a:t>	Databases, videos, historical information, other coaches.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000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311700" y="368825"/>
            <a:ext cx="8520600" cy="825600"/>
          </a:xfrm>
          <a:prstGeom prst="rect">
            <a:avLst/>
          </a:prstGeom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n" sz="4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Primary Data Sources</a:t>
            </a:r>
          </a:p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387900" y="1381075"/>
            <a:ext cx="8375100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Your information about your current athlete.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Historical data.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Goal data.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Practice data.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Strength training data.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Performance vs. conditions.</a:t>
            </a:r>
            <a:b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00000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Shape 8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2809713" y="205024"/>
            <a:ext cx="3524573" cy="47334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Shape 83"/>
          <p:cNvSpPr txBox="1"/>
          <p:nvPr>
            <p:ph idx="1" type="body"/>
          </p:nvPr>
        </p:nvSpPr>
        <p:spPr>
          <a:xfrm>
            <a:off x="389925" y="357450"/>
            <a:ext cx="8373000" cy="4428600"/>
          </a:xfrm>
          <a:prstGeom prst="rect">
            <a:avLst/>
          </a:prstGeom>
          <a:noFill/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“If we put a watch on it, we write it down.”</a:t>
            </a:r>
          </a:p>
          <a:p>
            <a:pPr indent="-457200" lvl="0" marL="45720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libri"/>
              <a:buChar char="-"/>
            </a:pPr>
            <a:r>
              <a:rPr lang="en" sz="3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Coach Scott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0" name="Shape 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Athlete Data Form (pre-season)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8" name="Shape 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Shape 99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PreSeason Testing and Evaluation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Shape 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Shape 105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Practice Session Data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